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9" r:id="rId2"/>
    <p:sldMasterId id="2147483699" r:id="rId3"/>
    <p:sldMasterId id="2147483719" r:id="rId4"/>
  </p:sldMasterIdLst>
  <p:notesMasterIdLst>
    <p:notesMasterId r:id="rId29"/>
  </p:notesMasterIdLst>
  <p:sldIdLst>
    <p:sldId id="256" r:id="rId5"/>
    <p:sldId id="268" r:id="rId6"/>
    <p:sldId id="260" r:id="rId7"/>
    <p:sldId id="269" r:id="rId8"/>
    <p:sldId id="383" r:id="rId9"/>
    <p:sldId id="384" r:id="rId10"/>
    <p:sldId id="385" r:id="rId11"/>
    <p:sldId id="386" r:id="rId12"/>
    <p:sldId id="258" r:id="rId13"/>
    <p:sldId id="388" r:id="rId14"/>
    <p:sldId id="389" r:id="rId15"/>
    <p:sldId id="390" r:id="rId16"/>
    <p:sldId id="26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391" r:id="rId28"/>
  </p:sldIdLst>
  <p:sldSz cx="12192000" cy="6858000"/>
  <p:notesSz cx="6858000" cy="9144000"/>
  <p:defaultTextStyle>
    <a:defPPr>
      <a:defRPr lang="aa-E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34DA27-A859-3EB5-A4B2-7E71713AD998}" name="marc feghali" initials="mf" userId="d407aa6f924bcab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8F"/>
    <a:srgbClr val="BA3106"/>
    <a:srgbClr val="40A4BC"/>
    <a:srgbClr val="FFFF99"/>
    <a:srgbClr val="85463B"/>
    <a:srgbClr val="FFED3A"/>
    <a:srgbClr val="00B4D5"/>
    <a:srgbClr val="01A783"/>
    <a:srgbClr val="6CAE2E"/>
    <a:srgbClr val="2E6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02" autoAdjust="0"/>
    <p:restoredTop sz="78767" autoAdjust="0"/>
  </p:normalViewPr>
  <p:slideViewPr>
    <p:cSldViewPr snapToGrid="0">
      <p:cViewPr varScale="1">
        <p:scale>
          <a:sx n="50" d="100"/>
          <a:sy n="50" d="100"/>
        </p:scale>
        <p:origin x="9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15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" pitchFamily="2" charset="0"/>
              </a:defRPr>
            </a:lvl1pPr>
          </a:lstStyle>
          <a:p>
            <a:endParaRPr lang="aa-E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" pitchFamily="2" charset="0"/>
              </a:defRPr>
            </a:lvl1pPr>
          </a:lstStyle>
          <a:p>
            <a:fld id="{7B062AF8-A948-4ACF-A00B-499CDCE9C954}" type="datetimeFigureOut">
              <a:rPr lang="aa-ET" smtClean="0"/>
              <a:pPr/>
              <a:t>05/27/2025</a:t>
            </a:fld>
            <a:endParaRPr lang="aa-E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aa-E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" pitchFamily="2" charset="0"/>
              </a:defRPr>
            </a:lvl1pPr>
          </a:lstStyle>
          <a:p>
            <a:endParaRPr lang="aa-E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" pitchFamily="2" charset="0"/>
              </a:defRPr>
            </a:lvl1pPr>
          </a:lstStyle>
          <a:p>
            <a:fld id="{9A4072E8-2159-4AF0-A135-5212B7D26AF6}" type="slidenum">
              <a:rPr lang="aa-ET" smtClean="0"/>
              <a:pPr/>
              <a:t>‹#›</a:t>
            </a:fld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408174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CE943E9D-A63C-83C0-4B4B-D521EEE2C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15016c3e4_0_36:notes">
            <a:extLst>
              <a:ext uri="{FF2B5EF4-FFF2-40B4-BE49-F238E27FC236}">
                <a16:creationId xmlns:a16="http://schemas.microsoft.com/office/drawing/2014/main" id="{D86B30DB-21A3-EAF4-538E-91BE2585FE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2815016c3e4_0_36:notes">
            <a:extLst>
              <a:ext uri="{FF2B5EF4-FFF2-40B4-BE49-F238E27FC236}">
                <a16:creationId xmlns:a16="http://schemas.microsoft.com/office/drawing/2014/main" id="{DB41394B-E326-0145-6560-CA6A2424B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Speaker Notes:</a:t>
            </a:r>
            <a:r>
              <a:rPr lang="en-US" dirty="0"/>
              <a:t> At the core of all three use cases is this central question: What data was actually accessed, and how? Without that, you're left guessing in every scenario.</a:t>
            </a:r>
          </a:p>
          <a:p>
            <a:endParaRPr lang="aa-ET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g2815016c3e4_0_36:notes">
            <a:extLst>
              <a:ext uri="{FF2B5EF4-FFF2-40B4-BE49-F238E27FC236}">
                <a16:creationId xmlns:a16="http://schemas.microsoft.com/office/drawing/2014/main" id="{C1A2A6F0-753E-D8B9-6B70-977BB0A85C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0423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EC300D75-E3AA-93CF-265A-500E916C9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15016c3e4_0_36:notes">
            <a:extLst>
              <a:ext uri="{FF2B5EF4-FFF2-40B4-BE49-F238E27FC236}">
                <a16:creationId xmlns:a16="http://schemas.microsoft.com/office/drawing/2014/main" id="{BC0D10BE-15D2-4D5C-CEFC-BC37FAB84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2815016c3e4_0_36:notes">
            <a:extLst>
              <a:ext uri="{FF2B5EF4-FFF2-40B4-BE49-F238E27FC236}">
                <a16:creationId xmlns:a16="http://schemas.microsoft.com/office/drawing/2014/main" id="{FFFAC51A-4C84-FC91-310C-746A49A7EC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Speaker Notes:</a:t>
            </a:r>
            <a:r>
              <a:rPr lang="en-US" dirty="0"/>
              <a:t> At the core of all three use cases is this central question: What data was actually accessed, and how? Without that, you're left guessing in every scenario.</a:t>
            </a:r>
          </a:p>
          <a:p>
            <a:endParaRPr lang="aa-ET" dirty="0"/>
          </a:p>
        </p:txBody>
      </p:sp>
      <p:sp>
        <p:nvSpPr>
          <p:cNvPr id="99" name="Google Shape;99;g2815016c3e4_0_36:notes">
            <a:extLst>
              <a:ext uri="{FF2B5EF4-FFF2-40B4-BE49-F238E27FC236}">
                <a16:creationId xmlns:a16="http://schemas.microsoft.com/office/drawing/2014/main" id="{0802ED25-8CC5-2EDA-3DAE-FDF466D3A0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128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F6F174FB-ABC4-EE46-C141-CA5C69565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15016c3e4_0_36:notes">
            <a:extLst>
              <a:ext uri="{FF2B5EF4-FFF2-40B4-BE49-F238E27FC236}">
                <a16:creationId xmlns:a16="http://schemas.microsoft.com/office/drawing/2014/main" id="{E8FB03FD-D1BF-F904-7319-F711A794EC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2815016c3e4_0_36:notes">
            <a:extLst>
              <a:ext uri="{FF2B5EF4-FFF2-40B4-BE49-F238E27FC236}">
                <a16:creationId xmlns:a16="http://schemas.microsoft.com/office/drawing/2014/main" id="{AF566195-CFD8-A37D-92E3-FC548910D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Speaker Notes:</a:t>
            </a:r>
            <a:r>
              <a:rPr lang="en-US" dirty="0"/>
              <a:t> WireX was built to solve this problem. It collects full-session context, retains it affordably, and makes it accessible instantly for responders, auditors, and hunters.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Full payload capture with deep application awareness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Unified-format visibility across cloud, network, and virtual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Integrated investigation workspace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Long-term retention (9+ months)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Automated detection of sensitive data access</a:t>
            </a:r>
          </a:p>
          <a:p>
            <a:endParaRPr lang="aa-ET" dirty="0"/>
          </a:p>
        </p:txBody>
      </p:sp>
      <p:sp>
        <p:nvSpPr>
          <p:cNvPr id="99" name="Google Shape;99;g2815016c3e4_0_36:notes">
            <a:extLst>
              <a:ext uri="{FF2B5EF4-FFF2-40B4-BE49-F238E27FC236}">
                <a16:creationId xmlns:a16="http://schemas.microsoft.com/office/drawing/2014/main" id="{26730FC5-F1C5-5E9D-F08F-D1CB8076BC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042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Speaker Notes:</a:t>
            </a:r>
            <a:r>
              <a:rPr lang="en-US" dirty="0"/>
              <a:t> The result is faster answers, lower costs, and better outcomes across every security function that depends on data visibility.</a:t>
            </a:r>
          </a:p>
          <a:p>
            <a:endParaRPr lang="aa-ET" dirty="0"/>
          </a:p>
        </p:txBody>
      </p:sp>
      <p:sp>
        <p:nvSpPr>
          <p:cNvPr id="333" name="Google Shape;33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C120BBB9-2E20-1640-ACC0-1462843F1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>
            <a:extLst>
              <a:ext uri="{FF2B5EF4-FFF2-40B4-BE49-F238E27FC236}">
                <a16:creationId xmlns:a16="http://schemas.microsoft.com/office/drawing/2014/main" id="{87FE64B8-19EE-B482-49FE-019630C51D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:notes">
            <a:extLst>
              <a:ext uri="{FF2B5EF4-FFF2-40B4-BE49-F238E27FC236}">
                <a16:creationId xmlns:a16="http://schemas.microsoft.com/office/drawing/2014/main" id="{6C8610E2-1793-C03A-22D4-F2F0599B0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1:notes">
            <a:extLst>
              <a:ext uri="{FF2B5EF4-FFF2-40B4-BE49-F238E27FC236}">
                <a16:creationId xmlns:a16="http://schemas.microsoft.com/office/drawing/2014/main" id="{78C39FAD-525B-9ABF-6FDE-CB4BA5BF39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63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Speaker Notes: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environments use a patchwork of tools. They log events, monitor endpoints, or collect flows, but they rarely tell us </a:t>
            </a:r>
            <a:r>
              <a:rPr lang="en-US" i="1" dirty="0"/>
              <a:t>what actually happened</a:t>
            </a:r>
            <a:r>
              <a:rPr lang="en-US" dirty="0"/>
              <a:t>. And long-term data storage costs often lead to gaps at the worst times.</a:t>
            </a:r>
          </a:p>
          <a:p>
            <a:endParaRPr lang="aa-ET" dirty="0"/>
          </a:p>
        </p:txBody>
      </p:sp>
      <p:sp>
        <p:nvSpPr>
          <p:cNvPr id="512" name="Google Shape;5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ffed67b6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7ffed67b6d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7ffed67b6d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11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4c23c61be9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34c23c61be9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g34c23c61be9_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Speaker Notes:</a:t>
            </a:r>
            <a:r>
              <a:rPr lang="en-US" dirty="0"/>
              <a:t> While each function has its own goals, the types of visibility needed have surprising overlaps.</a:t>
            </a:r>
          </a:p>
          <a:p>
            <a:endParaRPr lang="aa-ET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C3B2E8AE-527E-B96B-6A70-F1BE265DE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:notes">
            <a:extLst>
              <a:ext uri="{FF2B5EF4-FFF2-40B4-BE49-F238E27FC236}">
                <a16:creationId xmlns:a16="http://schemas.microsoft.com/office/drawing/2014/main" id="{1E6E31F0-E48A-4CBF-1888-0BB319CF8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13:notes">
            <a:extLst>
              <a:ext uri="{FF2B5EF4-FFF2-40B4-BE49-F238E27FC236}">
                <a16:creationId xmlns:a16="http://schemas.microsoft.com/office/drawing/2014/main" id="{137EA26C-8CF7-118D-A06A-EAD36E3B5C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Speaker Notes:</a:t>
            </a:r>
            <a:r>
              <a:rPr lang="en-US" dirty="0"/>
              <a:t> While each function has its own goals, the types of visibility needed have surprising overlaps.</a:t>
            </a:r>
          </a:p>
          <a:p>
            <a:endParaRPr lang="aa-ET" dirty="0"/>
          </a:p>
        </p:txBody>
      </p:sp>
      <p:sp>
        <p:nvSpPr>
          <p:cNvPr id="512" name="Google Shape;512;p13:notes">
            <a:extLst>
              <a:ext uri="{FF2B5EF4-FFF2-40B4-BE49-F238E27FC236}">
                <a16:creationId xmlns:a16="http://schemas.microsoft.com/office/drawing/2014/main" id="{A80C70AD-73B3-612E-3DDB-CD1973BA48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095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A0E97EC5-BBB8-EEA6-1CA3-3BE2A540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:notes">
            <a:extLst>
              <a:ext uri="{FF2B5EF4-FFF2-40B4-BE49-F238E27FC236}">
                <a16:creationId xmlns:a16="http://schemas.microsoft.com/office/drawing/2014/main" id="{97ECC067-0B7C-4154-FC17-306C5402B5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13:notes">
            <a:extLst>
              <a:ext uri="{FF2B5EF4-FFF2-40B4-BE49-F238E27FC236}">
                <a16:creationId xmlns:a16="http://schemas.microsoft.com/office/drawing/2014/main" id="{414111FA-08AC-0513-AD3D-D92AD43F62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Speaker Notes:</a:t>
            </a:r>
            <a:r>
              <a:rPr lang="en-US" dirty="0"/>
              <a:t> While each function has its own goals, the types of visibility needed have surprising overlaps.</a:t>
            </a:r>
          </a:p>
          <a:p>
            <a:endParaRPr lang="aa-ET" dirty="0"/>
          </a:p>
        </p:txBody>
      </p:sp>
      <p:sp>
        <p:nvSpPr>
          <p:cNvPr id="512" name="Google Shape;512;p13:notes">
            <a:extLst>
              <a:ext uri="{FF2B5EF4-FFF2-40B4-BE49-F238E27FC236}">
                <a16:creationId xmlns:a16="http://schemas.microsoft.com/office/drawing/2014/main" id="{966DB6C1-9F55-320C-3CE5-E1371A63F6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413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>
          <a:extLst>
            <a:ext uri="{FF2B5EF4-FFF2-40B4-BE49-F238E27FC236}">
              <a16:creationId xmlns:a16="http://schemas.microsoft.com/office/drawing/2014/main" id="{A45A5F40-50E1-2284-DCC7-EF9FFB74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:notes">
            <a:extLst>
              <a:ext uri="{FF2B5EF4-FFF2-40B4-BE49-F238E27FC236}">
                <a16:creationId xmlns:a16="http://schemas.microsoft.com/office/drawing/2014/main" id="{53CECCE9-BEFA-F930-269E-E7BE95808E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13:notes">
            <a:extLst>
              <a:ext uri="{FF2B5EF4-FFF2-40B4-BE49-F238E27FC236}">
                <a16:creationId xmlns:a16="http://schemas.microsoft.com/office/drawing/2014/main" id="{5BA1F4BA-DD25-37C2-53B1-732610F43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Speaker Notes:</a:t>
            </a:r>
            <a:r>
              <a:rPr lang="en-US" dirty="0"/>
              <a:t> While each function has its own goals, the types of visibility needed have surprising overlaps.</a:t>
            </a:r>
          </a:p>
        </p:txBody>
      </p:sp>
      <p:sp>
        <p:nvSpPr>
          <p:cNvPr id="512" name="Google Shape;512;p13:notes">
            <a:extLst>
              <a:ext uri="{FF2B5EF4-FFF2-40B4-BE49-F238E27FC236}">
                <a16:creationId xmlns:a16="http://schemas.microsoft.com/office/drawing/2014/main" id="{9DCC13D7-DF2A-383A-5E19-5B0658138C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3910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15016c3e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2815016c3e4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Speaker Notes:</a:t>
            </a:r>
            <a:r>
              <a:rPr lang="en-US" dirty="0"/>
              <a:t> At the core of all three use cases is this central question: What data was actually accessed, and how? Without that, you're left guessing in every scenario.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What sensitive data was viewed, queried, or stolen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Evidence of actual harm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What was actually happening</a:t>
            </a:r>
          </a:p>
          <a:p>
            <a:endParaRPr lang="en-US" dirty="0"/>
          </a:p>
          <a:p>
            <a:endParaRPr lang="aa-E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9" name="Google Shape;99;g2815016c3e4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176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03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36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104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235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26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071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409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16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16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91" y="6244680"/>
            <a:ext cx="1103963" cy="3847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/>
          <p:nvPr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 </a:t>
            </a:r>
            <a:r>
              <a:rPr lang="en-US" sz="800" b="1" i="0" u="none" strike="noStrike" cap="none" dirty="0">
                <a:solidFill>
                  <a:srgbClr val="FFED3A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8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© 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2025</a:t>
            </a:r>
            <a:r>
              <a:rPr lang="en-US" sz="8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WireX Systems. All rights reserved</a:t>
            </a:r>
            <a:endParaRPr sz="800" b="0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28792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30"/>
            <a:ext cx="105156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C81C4F-B949-A2F4-AE0A-89C3AE00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E7E6E6">
                    <a:lumMod val="90000"/>
                  </a:srgbClr>
                </a:solidFill>
              </a:rPr>
              <a:t>© 2022 WireX Systems. All rights reserved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82BE98-6A07-D1C3-00CB-92BA3CC7F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E7E6E6">
                    <a:lumMod val="90000"/>
                  </a:srgbClr>
                </a:solidFill>
              </a:rPr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AC80CE-5F55-E915-053E-66C85D8C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415149-E642-414F-AC9A-61698F10FA71}" type="slidenum">
              <a:rPr lang="en-US" smtClean="0">
                <a:solidFill>
                  <a:srgbClr val="E7E6E6">
                    <a:lumMod val="9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7E6E6">
                  <a:lumMod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4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70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352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688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359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08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60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71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02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361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51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9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0337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542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298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0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2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82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58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771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6231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5/27/2025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495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6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6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/>
          <a:lstStyle/>
          <a:p>
            <a:fld id="{C0ED2D62-7D1B-403B-A5D4-0AA5CB35E853}" type="datetimeFigureOut">
              <a:rPr lang="en-US" smtClean="0">
                <a:solidFill>
                  <a:prstClr val="black"/>
                </a:solidFill>
              </a:rPr>
              <a:pPr/>
              <a:t>5/27/2025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6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/>
          <a:lstStyle/>
          <a:p>
            <a:fld id="{98A14DBB-F1F2-45EF-BB2B-AE59EDACCDD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0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786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0853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787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022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669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301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01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887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596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04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50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771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81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19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498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781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03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415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9472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5/27/2025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777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6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6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/>
          <a:lstStyle/>
          <a:p>
            <a:fld id="{C0ED2D62-7D1B-403B-A5D4-0AA5CB35E853}" type="datetimeFigureOut">
              <a:rPr lang="en-US" smtClean="0">
                <a:solidFill>
                  <a:prstClr val="black"/>
                </a:solidFill>
              </a:rPr>
              <a:pPr/>
              <a:t>5/27/2025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6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/>
          <a:lstStyle/>
          <a:p>
            <a:fld id="{98A14DBB-F1F2-45EF-BB2B-AE59EDACCDD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021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17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491" y="6244680"/>
            <a:ext cx="1103963" cy="38471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8"/>
          <p:cNvSpPr txBox="1"/>
          <p:nvPr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Confidential  </a:t>
            </a:r>
            <a:r>
              <a:rPr lang="en-US" sz="800" b="1" i="0" u="none" strike="noStrike" cap="none" dirty="0">
                <a:solidFill>
                  <a:srgbClr val="FFED3A"/>
                </a:solidFill>
                <a:latin typeface="Inter"/>
                <a:ea typeface="Inter"/>
                <a:cs typeface="Inter"/>
                <a:sym typeface="Inter"/>
              </a:rPr>
              <a:t>|</a:t>
            </a:r>
            <a:r>
              <a:rPr lang="en-US" sz="8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 © 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2025</a:t>
            </a:r>
            <a:r>
              <a:rPr lang="en-US" sz="800" b="0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WireX Systems. All rights reserved</a:t>
            </a:r>
            <a:endParaRPr sz="800" b="0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75383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2934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8716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77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650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905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062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02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03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04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103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2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8666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241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563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459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6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021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43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6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6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/>
          <a:lstStyle/>
          <a:p>
            <a:fld id="{C0ED2D62-7D1B-403B-A5D4-0AA5CB35E853}" type="datetimeFigureOut">
              <a:rPr lang="en-US" smtClean="0">
                <a:solidFill>
                  <a:prstClr val="black"/>
                </a:solidFill>
              </a:rPr>
              <a:pPr/>
              <a:t>5/27/2025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6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/>
          <a:lstStyle/>
          <a:p>
            <a:fld id="{98A14DBB-F1F2-45EF-BB2B-AE59EDACCDD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4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7370B9F-3ED8-0703-410E-0CF423AE34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491" y="6244680"/>
            <a:ext cx="1103963" cy="384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348DA-64C0-CB81-0E61-BF82093A0EAF}"/>
              </a:ext>
            </a:extLst>
          </p:cNvPr>
          <p:cNvSpPr txBox="1"/>
          <p:nvPr userDrawn="1"/>
        </p:nvSpPr>
        <p:spPr>
          <a:xfrm>
            <a:off x="6135130" y="6362062"/>
            <a:ext cx="578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Confidential  </a:t>
            </a:r>
            <a:r>
              <a:rPr lang="en-US" sz="800" b="1" i="0" dirty="0">
                <a:solidFill>
                  <a:srgbClr val="FFED3A"/>
                </a:solidFill>
                <a:latin typeface="Inter" panose="02000503000000020004" pitchFamily="2" charset="0"/>
                <a:ea typeface="Inter" panose="02000503000000020004" pitchFamily="2" charset="0"/>
              </a:rPr>
              <a:t>|</a:t>
            </a:r>
            <a:r>
              <a:rPr lang="en-US" sz="800" b="0" i="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 © 2025 WireX Systems. All rights reserved</a:t>
            </a:r>
            <a:endParaRPr lang="aa-ET" sz="800" b="0" i="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52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08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738" r:id="rId18"/>
    <p:sldLayoutId id="2147483739" r:id="rId19"/>
    <p:sldLayoutId id="2147483740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07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1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3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16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311" y="1161274"/>
            <a:ext cx="4333452" cy="1510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"/>
          <p:cNvSpPr txBox="1"/>
          <p:nvPr/>
        </p:nvSpPr>
        <p:spPr>
          <a:xfrm>
            <a:off x="3669212" y="2228062"/>
            <a:ext cx="500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Systems Ne</a:t>
            </a:r>
            <a:r>
              <a:rPr lang="en-US" sz="4200" b="1" i="0" u="none" strike="noStrike" cap="none">
                <a:solidFill>
                  <a:srgbClr val="FFED3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</a:t>
            </a:r>
            <a:r>
              <a:rPr lang="en-US" sz="4200" b="1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ition</a:t>
            </a:r>
            <a:endParaRPr sz="4200" b="1" i="0" u="none" strike="noStrike" cap="none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2183300" y="3085112"/>
            <a:ext cx="88839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Like Google to your network</a:t>
            </a:r>
          </a:p>
        </p:txBody>
      </p:sp>
      <p:sp>
        <p:nvSpPr>
          <p:cNvPr id="4" name="Google Shape;278;g304a87bf645_0_49">
            <a:extLst>
              <a:ext uri="{FF2B5EF4-FFF2-40B4-BE49-F238E27FC236}">
                <a16:creationId xmlns:a16="http://schemas.microsoft.com/office/drawing/2014/main" id="{035FF977-DBA6-DD08-1F62-007574EC9B70}"/>
              </a:ext>
            </a:extLst>
          </p:cNvPr>
          <p:cNvSpPr txBox="1"/>
          <p:nvPr/>
        </p:nvSpPr>
        <p:spPr>
          <a:xfrm>
            <a:off x="1659192" y="4083542"/>
            <a:ext cx="3740100" cy="17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M. Frazier Davidson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VP Sales, Eastern US</a:t>
            </a:r>
            <a:b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Frazier.Davidson@wirex-systems.com</a:t>
            </a:r>
            <a:b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m. 614-286-9878</a:t>
            </a:r>
          </a:p>
        </p:txBody>
      </p:sp>
      <p:sp>
        <p:nvSpPr>
          <p:cNvPr id="5" name="Google Shape;279;g304a87bf645_0_49">
            <a:extLst>
              <a:ext uri="{FF2B5EF4-FFF2-40B4-BE49-F238E27FC236}">
                <a16:creationId xmlns:a16="http://schemas.microsoft.com/office/drawing/2014/main" id="{8F0E0F10-9545-EC14-829C-422D3288B547}"/>
              </a:ext>
            </a:extLst>
          </p:cNvPr>
          <p:cNvSpPr txBox="1"/>
          <p:nvPr/>
        </p:nvSpPr>
        <p:spPr>
          <a:xfrm>
            <a:off x="6172262" y="4083542"/>
            <a:ext cx="3740100" cy="17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Philip Campeau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 Systems Engineering Manager</a:t>
            </a:r>
            <a:b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Philip.Campeau@wirex-systems.com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m. 312-622-3160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2FA797BE-D96D-F417-3837-150332671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15016c3e4_0_36">
            <a:extLst>
              <a:ext uri="{FF2B5EF4-FFF2-40B4-BE49-F238E27FC236}">
                <a16:creationId xmlns:a16="http://schemas.microsoft.com/office/drawing/2014/main" id="{DBECEEDD-61F6-1461-9292-FA44BAFEA580}"/>
              </a:ext>
            </a:extLst>
          </p:cNvPr>
          <p:cNvSpPr txBox="1"/>
          <p:nvPr/>
        </p:nvSpPr>
        <p:spPr>
          <a:xfrm>
            <a:off x="524786" y="461175"/>
            <a:ext cx="116673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Tools Commonly Used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lang="en-US" sz="38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lang="en-US" sz="38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02" name="Google Shape;102;g2815016c3e4_0_36">
            <a:extLst>
              <a:ext uri="{FF2B5EF4-FFF2-40B4-BE49-F238E27FC236}">
                <a16:creationId xmlns:a16="http://schemas.microsoft.com/office/drawing/2014/main" id="{841E947E-A65F-BE33-840E-DCDAAB2884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83733"/>
              </p:ext>
            </p:extLst>
          </p:nvPr>
        </p:nvGraphicFramePr>
        <p:xfrm>
          <a:off x="732214" y="1214466"/>
          <a:ext cx="10542125" cy="466167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8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1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rgbClr val="29D5E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Scenario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29D5E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Common Tools Used</a:t>
                      </a:r>
                    </a:p>
                  </a:txBody>
                  <a:tcPr marL="73150" marR="73150" marT="73150" marB="7315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96709"/>
                  </a:ext>
                </a:extLst>
              </a:tr>
              <a:tr h="136949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Incident Investigation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SIEM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(Splunk, NG-SIEM) +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Threat Intel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EDR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(CrowdStrike, SentinelOne)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NDR/Metadata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(Zeek, Corelight, ExtraHop, NetFlow)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PCAP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(NetWitness)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Cloud-native logs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(VPC Flow Logs, CloudTrail, Azure NSG Flow)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949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Cyber Insurance Claims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SIEM Logs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and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Audit Trails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EDR Evidence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DLP Logs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Cloud audit logs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Reports from IR firms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using cloud-native or third-party tools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949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Threat Hunting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SIEM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(Splunk, NG-SIEM) +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Threat Intel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EDR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(CrowdStrike, SentinelOne)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NDR/Metadata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(Zeek, Corelight, ExtraHop, NetFlow) </a:t>
                      </a: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Cloud activity monitoring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(AWS GuardDuty, GCP SCC, Azure Defender)</a:t>
                      </a: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Manual query-based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threat hunts (e.g. Athena, BigQuery)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162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802BA7E1-E3E8-799B-3681-404959967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15016c3e4_0_36">
            <a:extLst>
              <a:ext uri="{FF2B5EF4-FFF2-40B4-BE49-F238E27FC236}">
                <a16:creationId xmlns:a16="http://schemas.microsoft.com/office/drawing/2014/main" id="{45FD3894-7ABB-BDB2-26AD-AF420CBC2579}"/>
              </a:ext>
            </a:extLst>
          </p:cNvPr>
          <p:cNvSpPr txBox="1"/>
          <p:nvPr/>
        </p:nvSpPr>
        <p:spPr>
          <a:xfrm>
            <a:off x="524786" y="461175"/>
            <a:ext cx="116673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Common Gaps Across Tools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lang="en-US" sz="38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02" name="Google Shape;102;g2815016c3e4_0_36">
            <a:extLst>
              <a:ext uri="{FF2B5EF4-FFF2-40B4-BE49-F238E27FC236}">
                <a16:creationId xmlns:a16="http://schemas.microsoft.com/office/drawing/2014/main" id="{E7F60D63-76C6-C73A-8E3A-8102F2311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559176"/>
              </p:ext>
            </p:extLst>
          </p:nvPr>
        </p:nvGraphicFramePr>
        <p:xfrm>
          <a:off x="732214" y="1214466"/>
          <a:ext cx="10542125" cy="47181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8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69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rgbClr val="29D5E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Gap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29D5E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Why It Matters</a:t>
                      </a:r>
                    </a:p>
                  </a:txBody>
                  <a:tcPr marL="73150" marR="73150" marT="73150" marB="7315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96709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Fragmented Visibility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79115" marR="79115" marT="39558" marB="39558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Data is siloed across network, endpoint, cloud, and SaaS tools. EDRs don’t always see exfiltration or lateral movement outside the endpoint. </a:t>
                      </a: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Pivot fatigue + incomplete pictures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Metadata-Only Visibility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79115" marR="79115" marT="39558" marB="39558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Cloud flow logs, metadata, NetFlow and audit trails lack payload.  Can’t prove what data was seen, returned, or touched—only that a query occurred.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Limited Historical Retention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79115" marR="79115" marT="39558" marB="39558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Logs are often sampled or aged out quickly to manage cost. When NDR logs (e.g. Zeek) are exported to a SIEM, they often make up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~60% of log volume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, dramatically inflating storage costs.</a:t>
                      </a: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May also not have data when it is needed later.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93300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Slow Forensic Timelines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marL="79115" marR="79115" marT="39558" marB="39558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Correlating activity across attack surfaces requires time-consuming and skilled analysis and session reconstruction</a:t>
                      </a:r>
                    </a:p>
                  </a:txBody>
                  <a:tcPr marL="79115" marR="79115" marT="39558" marB="39558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06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56C1D992-C4DC-B5A8-AD67-8F37750A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15016c3e4_0_36">
            <a:extLst>
              <a:ext uri="{FF2B5EF4-FFF2-40B4-BE49-F238E27FC236}">
                <a16:creationId xmlns:a16="http://schemas.microsoft.com/office/drawing/2014/main" id="{A6C38479-9BA8-F53F-4E83-578A2A36E901}"/>
              </a:ext>
            </a:extLst>
          </p:cNvPr>
          <p:cNvSpPr txBox="1"/>
          <p:nvPr/>
        </p:nvSpPr>
        <p:spPr>
          <a:xfrm>
            <a:off x="524786" y="461175"/>
            <a:ext cx="116673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Bridging the Gap</a:t>
            </a:r>
          </a:p>
        </p:txBody>
      </p:sp>
      <p:graphicFrame>
        <p:nvGraphicFramePr>
          <p:cNvPr id="102" name="Google Shape;102;g2815016c3e4_0_36">
            <a:extLst>
              <a:ext uri="{FF2B5EF4-FFF2-40B4-BE49-F238E27FC236}">
                <a16:creationId xmlns:a16="http://schemas.microsoft.com/office/drawing/2014/main" id="{3551DB1D-A92B-E9E6-C1A1-60573BDD6D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050432"/>
              </p:ext>
            </p:extLst>
          </p:nvPr>
        </p:nvGraphicFramePr>
        <p:xfrm>
          <a:off x="732214" y="1214466"/>
          <a:ext cx="10542125" cy="471817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614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69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rgbClr val="29D5E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WireX Systems Capability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29D5E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Value Delivered Across Use Cases</a:t>
                      </a:r>
                    </a:p>
                  </a:txBody>
                  <a:tcPr marL="73150" marR="73150" marT="73150" marB="7315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96709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Full Payload Capture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Enables true session replay and proof of what data was accessed for up to 9 months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Sees inside protocols and applications &amp; full data interactions, not just flows or logs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Parses 100+ protocols; understands user behavior, file access, SQL queries, etc.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Long-term retention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Supports delayed breach discovery, extended investigations, insurance claim timelines, historical data access compliance reporting, etc.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Integrated Investigator Workspace &amp; Automated Session Reconstruction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Consolidates evidence from across attack surfaces—no need to pivot tools or manually stitch logs.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Combines investigation, response, and evidence packaging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Empowers &amp; up-skills analysts - analysts review answers, not raw data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93300"/>
                  </a:ext>
                </a:extLst>
              </a:tr>
              <a:tr h="10687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Fast, Defensible Forensics</a:t>
                      </a:r>
                      <a:endParaRPr lang="en-US" sz="1400" dirty="0">
                        <a:solidFill>
                          <a:schemeClr val="bg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Generates artifacts for legal, compliance, and insurance claims.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Detects and categorizes access to sensitive data (PII, PHI, PCI, etc.)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Deliver proof &amp; scope of data exposure (or non-exposure)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80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" descr="preencod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881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"/>
          <p:cNvSpPr/>
          <p:nvPr/>
        </p:nvSpPr>
        <p:spPr>
          <a:xfrm>
            <a:off x="3728087" y="236291"/>
            <a:ext cx="63534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Real-World Outcomes</a:t>
            </a:r>
          </a:p>
          <a:p>
            <a:pPr marL="0" marR="0" lvl="0" indent="0" algn="l" rtl="0">
              <a:lnSpc>
                <a:spcPct val="12473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8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3BCCB-07AB-0BDE-D459-4767442B3267}"/>
              </a:ext>
            </a:extLst>
          </p:cNvPr>
          <p:cNvSpPr txBox="1"/>
          <p:nvPr/>
        </p:nvSpPr>
        <p:spPr>
          <a:xfrm>
            <a:off x="3302000" y="2057400"/>
            <a:ext cx="825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Instant Clarity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Accelerated Incident Response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Comprehensive Threat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Empowered Analysts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E5B1D3-768B-FD72-EF38-65DFC2D19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6" y="596900"/>
            <a:ext cx="11844967" cy="532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0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3E88FF-DB5C-F1F4-2EB3-CE89A4AA9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1344"/>
            <a:ext cx="11049000" cy="61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7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14C610-716F-9E4F-AB03-FA5EE26C0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" y="533400"/>
            <a:ext cx="11858752" cy="53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5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0F32F-E792-AE4B-BFEC-6691A52A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12" y="533400"/>
            <a:ext cx="11424176" cy="50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6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72649B-55D0-B3A0-D8B7-0EC4198E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11200"/>
            <a:ext cx="12039600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01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A103D-8E05-7D5E-EBEC-0EFF8C8D0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41493"/>
            <a:ext cx="8115300" cy="63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43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3"/>
          <p:cNvSpPr/>
          <p:nvPr/>
        </p:nvSpPr>
        <p:spPr>
          <a:xfrm>
            <a:off x="1235312" y="3429000"/>
            <a:ext cx="972137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What’s Missing in Investigations, Hunts, and Claims</a:t>
            </a:r>
          </a:p>
        </p:txBody>
      </p:sp>
      <p:sp>
        <p:nvSpPr>
          <p:cNvPr id="516" name="Google Shape;516;p13"/>
          <p:cNvSpPr txBox="1"/>
          <p:nvPr/>
        </p:nvSpPr>
        <p:spPr>
          <a:xfrm>
            <a:off x="2140200" y="2374546"/>
            <a:ext cx="79116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4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Visibility Gap</a:t>
            </a:r>
            <a:endParaRPr sz="4400" b="1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69CA4-7466-633E-82A3-C53DE9C9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42215"/>
            <a:ext cx="7543800" cy="651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13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fault Image">
            <a:extLst>
              <a:ext uri="{FF2B5EF4-FFF2-40B4-BE49-F238E27FC236}">
                <a16:creationId xmlns:a16="http://schemas.microsoft.com/office/drawing/2014/main" id="{BAA299E4-DC04-7A01-58AC-5C079FAD32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8" y="228599"/>
            <a:ext cx="11323523" cy="6048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5924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D55871-034A-A0A9-A2B0-F3DB024D4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4" y="698500"/>
            <a:ext cx="12101324" cy="54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3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17B1E0-9FCC-12E8-E998-D4F11245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6" y="685800"/>
            <a:ext cx="12037244" cy="547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14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6D84F335-F448-7E17-C115-55ED746C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">
            <a:extLst>
              <a:ext uri="{FF2B5EF4-FFF2-40B4-BE49-F238E27FC236}">
                <a16:creationId xmlns:a16="http://schemas.microsoft.com/office/drawing/2014/main" id="{DE69C01F-5393-4F11-DD6D-2D42AB1869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3311" y="1161274"/>
            <a:ext cx="4333452" cy="1510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">
            <a:extLst>
              <a:ext uri="{FF2B5EF4-FFF2-40B4-BE49-F238E27FC236}">
                <a16:creationId xmlns:a16="http://schemas.microsoft.com/office/drawing/2014/main" id="{E20D5ACA-6F7F-5B80-5945-44995571EF51}"/>
              </a:ext>
            </a:extLst>
          </p:cNvPr>
          <p:cNvSpPr txBox="1"/>
          <p:nvPr/>
        </p:nvSpPr>
        <p:spPr>
          <a:xfrm>
            <a:off x="3669212" y="2228062"/>
            <a:ext cx="5006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Systems Ne</a:t>
            </a:r>
            <a:r>
              <a:rPr lang="en-US" sz="4200" b="1" i="0" u="none" strike="noStrike" cap="none">
                <a:solidFill>
                  <a:srgbClr val="FFED3A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</a:t>
            </a:r>
            <a:r>
              <a:rPr lang="en-US" sz="4200" b="1" i="0" u="none" strike="noStrike" cap="none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ition</a:t>
            </a:r>
            <a:endParaRPr sz="4200" b="1" i="0" u="none" strike="noStrike" cap="none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8" name="Google Shape;168;p1">
            <a:extLst>
              <a:ext uri="{FF2B5EF4-FFF2-40B4-BE49-F238E27FC236}">
                <a16:creationId xmlns:a16="http://schemas.microsoft.com/office/drawing/2014/main" id="{55A073DF-F2B4-9490-7324-7236C9AD5AB0}"/>
              </a:ext>
            </a:extLst>
          </p:cNvPr>
          <p:cNvSpPr txBox="1"/>
          <p:nvPr/>
        </p:nvSpPr>
        <p:spPr>
          <a:xfrm>
            <a:off x="957342" y="3109774"/>
            <a:ext cx="8883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Thank you!</a:t>
            </a:r>
          </a:p>
        </p:txBody>
      </p:sp>
      <p:sp>
        <p:nvSpPr>
          <p:cNvPr id="4" name="Google Shape;278;g304a87bf645_0_49">
            <a:extLst>
              <a:ext uri="{FF2B5EF4-FFF2-40B4-BE49-F238E27FC236}">
                <a16:creationId xmlns:a16="http://schemas.microsoft.com/office/drawing/2014/main" id="{E51FA94E-5346-0950-11AF-28706FA2036D}"/>
              </a:ext>
            </a:extLst>
          </p:cNvPr>
          <p:cNvSpPr txBox="1"/>
          <p:nvPr/>
        </p:nvSpPr>
        <p:spPr>
          <a:xfrm>
            <a:off x="1659192" y="4083542"/>
            <a:ext cx="3740100" cy="17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M. Frazier Davidson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VP Sales, Eastern US</a:t>
            </a:r>
            <a:b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Frazier.Davidson@wirex-systems.com</a:t>
            </a:r>
            <a:b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m. 614-286-9878</a:t>
            </a:r>
          </a:p>
        </p:txBody>
      </p:sp>
      <p:sp>
        <p:nvSpPr>
          <p:cNvPr id="5" name="Google Shape;279;g304a87bf645_0_49">
            <a:extLst>
              <a:ext uri="{FF2B5EF4-FFF2-40B4-BE49-F238E27FC236}">
                <a16:creationId xmlns:a16="http://schemas.microsoft.com/office/drawing/2014/main" id="{FC8C9AFD-7EDB-3FEA-BAF0-ACF8114B7AB7}"/>
              </a:ext>
            </a:extLst>
          </p:cNvPr>
          <p:cNvSpPr txBox="1"/>
          <p:nvPr/>
        </p:nvSpPr>
        <p:spPr>
          <a:xfrm>
            <a:off x="6172262" y="4083542"/>
            <a:ext cx="3740100" cy="17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Philip Campeau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Global Systems Engineering Manager</a:t>
            </a:r>
            <a:b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Philip.Campeau@wirex-systems.com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m. 312-622-3160</a:t>
            </a:r>
          </a:p>
        </p:txBody>
      </p:sp>
    </p:spTree>
    <p:extLst>
      <p:ext uri="{BB962C8B-B14F-4D97-AF65-F5344CB8AC3E}">
        <p14:creationId xmlns:p14="http://schemas.microsoft.com/office/powerpoint/2010/main" val="180317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ffed67b6d_0_205"/>
          <p:cNvSpPr txBox="1"/>
          <p:nvPr/>
        </p:nvSpPr>
        <p:spPr>
          <a:xfrm>
            <a:off x="524786" y="461175"/>
            <a:ext cx="11667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Flow</a:t>
            </a:r>
            <a:endParaRPr sz="3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7ffed67b6d_0_205"/>
          <p:cNvSpPr txBox="1"/>
          <p:nvPr/>
        </p:nvSpPr>
        <p:spPr>
          <a:xfrm>
            <a:off x="524775" y="1580750"/>
            <a:ext cx="10762800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Visibility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Commonality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How to get it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Where visibility falls short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Bridging the 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Outcomes &amp; Impact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g34c23c61be9_1_53"/>
          <p:cNvGrpSpPr/>
          <p:nvPr/>
        </p:nvGrpSpPr>
        <p:grpSpPr>
          <a:xfrm>
            <a:off x="722313" y="1606999"/>
            <a:ext cx="10906379" cy="1077300"/>
            <a:chOff x="537413" y="1887689"/>
            <a:chExt cx="7701701" cy="1077300"/>
          </a:xfrm>
        </p:grpSpPr>
        <p:sp>
          <p:nvSpPr>
            <p:cNvPr id="534" name="Google Shape;534;g34c23c61be9_1_53"/>
            <p:cNvSpPr txBox="1"/>
            <p:nvPr/>
          </p:nvSpPr>
          <p:spPr>
            <a:xfrm>
              <a:off x="537413" y="1887689"/>
              <a:ext cx="12567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1" dirty="0">
                  <a:solidFill>
                    <a:schemeClr val="bg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1.</a:t>
              </a:r>
              <a:endParaRPr sz="6400" dirty="0">
                <a:solidFill>
                  <a:schemeClr val="bg1"/>
                </a:solidFill>
              </a:endParaRPr>
            </a:p>
          </p:txBody>
        </p:sp>
        <p:sp>
          <p:nvSpPr>
            <p:cNvPr id="535" name="Google Shape;535;g34c23c61be9_1_53"/>
            <p:cNvSpPr txBox="1"/>
            <p:nvPr/>
          </p:nvSpPr>
          <p:spPr>
            <a:xfrm>
              <a:off x="1210114" y="2076270"/>
              <a:ext cx="7029000" cy="587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Disconnected tools across endpoint, network, and cloud</a:t>
              </a:r>
            </a:p>
          </p:txBody>
        </p:sp>
      </p:grpSp>
      <p:grpSp>
        <p:nvGrpSpPr>
          <p:cNvPr id="536" name="Google Shape;536;g34c23c61be9_1_53"/>
          <p:cNvGrpSpPr/>
          <p:nvPr/>
        </p:nvGrpSpPr>
        <p:grpSpPr>
          <a:xfrm>
            <a:off x="722335" y="2722568"/>
            <a:ext cx="10906512" cy="1077300"/>
            <a:chOff x="537413" y="2858236"/>
            <a:chExt cx="9562084" cy="1077300"/>
          </a:xfrm>
        </p:grpSpPr>
        <p:sp>
          <p:nvSpPr>
            <p:cNvPr id="537" name="Google Shape;537;g34c23c61be9_1_53"/>
            <p:cNvSpPr txBox="1"/>
            <p:nvPr/>
          </p:nvSpPr>
          <p:spPr>
            <a:xfrm>
              <a:off x="537413" y="2858236"/>
              <a:ext cx="12567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1" dirty="0">
                  <a:solidFill>
                    <a:schemeClr val="bg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2.</a:t>
              </a:r>
              <a:endParaRPr sz="6400" dirty="0">
                <a:solidFill>
                  <a:schemeClr val="bg1"/>
                </a:solidFill>
              </a:endParaRPr>
            </a:p>
          </p:txBody>
        </p:sp>
        <p:sp>
          <p:nvSpPr>
            <p:cNvPr id="538" name="Google Shape;538;g34c23c61be9_1_53"/>
            <p:cNvSpPr txBox="1"/>
            <p:nvPr/>
          </p:nvSpPr>
          <p:spPr>
            <a:xfrm>
              <a:off x="1388097" y="3089678"/>
              <a:ext cx="8711400" cy="587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Context is critical</a:t>
              </a:r>
            </a:p>
          </p:txBody>
        </p:sp>
      </p:grpSp>
      <p:grpSp>
        <p:nvGrpSpPr>
          <p:cNvPr id="539" name="Google Shape;539;g34c23c61be9_1_53"/>
          <p:cNvGrpSpPr/>
          <p:nvPr/>
        </p:nvGrpSpPr>
        <p:grpSpPr>
          <a:xfrm>
            <a:off x="722347" y="3838201"/>
            <a:ext cx="10906623" cy="1077300"/>
            <a:chOff x="537413" y="3828783"/>
            <a:chExt cx="6053182" cy="1077300"/>
          </a:xfrm>
        </p:grpSpPr>
        <p:sp>
          <p:nvSpPr>
            <p:cNvPr id="540" name="Google Shape;540;g34c23c61be9_1_53"/>
            <p:cNvSpPr txBox="1"/>
            <p:nvPr/>
          </p:nvSpPr>
          <p:spPr>
            <a:xfrm>
              <a:off x="537413" y="3828783"/>
              <a:ext cx="12567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400" b="1" dirty="0">
                  <a:solidFill>
                    <a:schemeClr val="bg1"/>
                  </a:solidFill>
                  <a:latin typeface="Inter Black"/>
                  <a:ea typeface="Inter Black"/>
                  <a:cs typeface="Inter Black"/>
                  <a:sym typeface="Inter Black"/>
                </a:rPr>
                <a:t>3.</a:t>
              </a:r>
              <a:endParaRPr sz="6400" dirty="0">
                <a:solidFill>
                  <a:schemeClr val="bg1"/>
                </a:solidFill>
              </a:endParaRPr>
            </a:p>
          </p:txBody>
        </p:sp>
        <p:sp>
          <p:nvSpPr>
            <p:cNvPr id="541" name="Google Shape;541;g34c23c61be9_1_53"/>
            <p:cNvSpPr txBox="1"/>
            <p:nvPr/>
          </p:nvSpPr>
          <p:spPr>
            <a:xfrm>
              <a:off x="1066095" y="4047692"/>
              <a:ext cx="5524500" cy="587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Storage cost constraints limit data retention</a:t>
              </a:r>
            </a:p>
          </p:txBody>
        </p:sp>
      </p:grpSp>
      <p:sp>
        <p:nvSpPr>
          <p:cNvPr id="545" name="Google Shape;545;g34c23c61be9_1_53"/>
          <p:cNvSpPr txBox="1"/>
          <p:nvPr/>
        </p:nvSpPr>
        <p:spPr>
          <a:xfrm>
            <a:off x="524786" y="461175"/>
            <a:ext cx="116673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Visibility Gap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3"/>
          <p:cNvSpPr/>
          <p:nvPr/>
        </p:nvSpPr>
        <p:spPr>
          <a:xfrm>
            <a:off x="1848998" y="2708757"/>
            <a:ext cx="356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Initial Access Point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Where and how did attacker enter?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13"/>
          <p:cNvSpPr txBox="1"/>
          <p:nvPr/>
        </p:nvSpPr>
        <p:spPr>
          <a:xfrm>
            <a:off x="2140200" y="992837"/>
            <a:ext cx="79116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Visibility critical during an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>
                <a:solidFill>
                  <a:srgbClr val="8CC138"/>
                </a:solidFill>
                <a:latin typeface="Inter"/>
                <a:ea typeface="Inter"/>
                <a:cs typeface="Inter"/>
                <a:sym typeface="Inter"/>
              </a:rPr>
              <a:t>Incident Investigation</a:t>
            </a:r>
            <a:endParaRPr sz="3800" b="1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7" name="Google Shape;517;p13" descr="Checkbox Checked with solid fill"/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254390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3"/>
          <p:cNvSpPr/>
          <p:nvPr/>
        </p:nvSpPr>
        <p:spPr>
          <a:xfrm>
            <a:off x="1849000" y="3912707"/>
            <a:ext cx="388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Lateral Movement </a:t>
            </a:r>
            <a:b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internal systems were accessed post-compromise?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9" name="Google Shape;519;p13" descr="Checkbox Checked with solid fill"/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374785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3"/>
          <p:cNvSpPr/>
          <p:nvPr/>
        </p:nvSpPr>
        <p:spPr>
          <a:xfrm>
            <a:off x="1848998" y="5116657"/>
            <a:ext cx="356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Access &amp; Exfiltration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sensitive data was viewed, queried, or stolen?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1" name="Google Shape;521;p13" descr="Checkbox Checked with solid fill"/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495180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3"/>
          <p:cNvSpPr/>
          <p:nvPr/>
        </p:nvSpPr>
        <p:spPr>
          <a:xfrm>
            <a:off x="7381125" y="2708757"/>
            <a:ext cx="455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Command &amp; Control (C2)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Was the attacker communicating externally?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3" name="Google Shape;523;p13" descr="Checkbox Checked with solid fill"/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6270261" y="254390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3"/>
          <p:cNvSpPr/>
          <p:nvPr/>
        </p:nvSpPr>
        <p:spPr>
          <a:xfrm>
            <a:off x="7381125" y="3912707"/>
            <a:ext cx="4295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Session Reconstruction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actions did the attacker take, step by step?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5" name="Google Shape;525;p13" descr="Checkbox Checked with solid fill"/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6270261" y="374785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3"/>
          <p:cNvSpPr/>
          <p:nvPr/>
        </p:nvSpPr>
        <p:spPr>
          <a:xfrm>
            <a:off x="7381125" y="5116657"/>
            <a:ext cx="4295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TTPs Used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Which MITRE ATT&amp;CK techniques were involved?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7" name="Google Shape;527;p13" descr="Checkbox Checked with solid fill"/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6270261" y="495180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0"/>
      <p:bldP spid="518" grpId="0"/>
      <p:bldP spid="520" grpId="0"/>
      <p:bldP spid="522" grpId="0"/>
      <p:bldP spid="524" grpId="0"/>
      <p:bldP spid="5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>
          <a:extLst>
            <a:ext uri="{FF2B5EF4-FFF2-40B4-BE49-F238E27FC236}">
              <a16:creationId xmlns:a16="http://schemas.microsoft.com/office/drawing/2014/main" id="{34021700-A247-1E76-E607-B2091377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3">
            <a:extLst>
              <a:ext uri="{FF2B5EF4-FFF2-40B4-BE49-F238E27FC236}">
                <a16:creationId xmlns:a16="http://schemas.microsoft.com/office/drawing/2014/main" id="{F767F03A-BA98-6515-0392-57833CFD9438}"/>
              </a:ext>
            </a:extLst>
          </p:cNvPr>
          <p:cNvSpPr/>
          <p:nvPr/>
        </p:nvSpPr>
        <p:spPr>
          <a:xfrm>
            <a:off x="1328426" y="2369681"/>
            <a:ext cx="97213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THE BUSINESS (filing the claim)</a:t>
            </a:r>
          </a:p>
        </p:txBody>
      </p:sp>
      <p:sp>
        <p:nvSpPr>
          <p:cNvPr id="515" name="Google Shape;515;p13">
            <a:extLst>
              <a:ext uri="{FF2B5EF4-FFF2-40B4-BE49-F238E27FC236}">
                <a16:creationId xmlns:a16="http://schemas.microsoft.com/office/drawing/2014/main" id="{13B59E6B-06B4-FB2F-F258-5906EA2FBD1B}"/>
              </a:ext>
            </a:extLst>
          </p:cNvPr>
          <p:cNvSpPr/>
          <p:nvPr/>
        </p:nvSpPr>
        <p:spPr>
          <a:xfrm>
            <a:off x="1848998" y="3299635"/>
            <a:ext cx="3564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Scope and Impact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data &amp; systems were compromised?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13">
            <a:extLst>
              <a:ext uri="{FF2B5EF4-FFF2-40B4-BE49-F238E27FC236}">
                <a16:creationId xmlns:a16="http://schemas.microsoft.com/office/drawing/2014/main" id="{D11BAD99-9525-2964-CE8E-8D8D2418E33A}"/>
              </a:ext>
            </a:extLst>
          </p:cNvPr>
          <p:cNvSpPr txBox="1"/>
          <p:nvPr/>
        </p:nvSpPr>
        <p:spPr>
          <a:xfrm>
            <a:off x="2140200" y="1162022"/>
            <a:ext cx="79116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Visibility critical during an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>
                <a:solidFill>
                  <a:srgbClr val="40A4BC"/>
                </a:solidFill>
                <a:latin typeface="Inter"/>
                <a:ea typeface="Inter"/>
                <a:cs typeface="Inter"/>
                <a:sym typeface="Inter"/>
              </a:rPr>
              <a:t>Cyber Insurance Claim</a:t>
            </a:r>
            <a:endParaRPr sz="3800" b="1" dirty="0">
              <a:solidFill>
                <a:srgbClr val="40A4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7" name="Google Shape;517;p13" descr="Checkbox Checked with solid fill">
            <a:extLst>
              <a:ext uri="{FF2B5EF4-FFF2-40B4-BE49-F238E27FC236}">
                <a16:creationId xmlns:a16="http://schemas.microsoft.com/office/drawing/2014/main" id="{6AFD3D2D-2564-1EBB-4A9B-7993DCDAF6C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313478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3">
            <a:extLst>
              <a:ext uri="{FF2B5EF4-FFF2-40B4-BE49-F238E27FC236}">
                <a16:creationId xmlns:a16="http://schemas.microsoft.com/office/drawing/2014/main" id="{7BF11AE7-E698-0A2A-AE21-5A6DF144F985}"/>
              </a:ext>
            </a:extLst>
          </p:cNvPr>
          <p:cNvSpPr/>
          <p:nvPr/>
        </p:nvSpPr>
        <p:spPr>
          <a:xfrm>
            <a:off x="1849000" y="4503585"/>
            <a:ext cx="388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Evidence of Security Controls </a:t>
            </a:r>
            <a:b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Can you prove best practices were in place?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9" name="Google Shape;519;p13" descr="Checkbox Checked with solid fill">
            <a:extLst>
              <a:ext uri="{FF2B5EF4-FFF2-40B4-BE49-F238E27FC236}">
                <a16:creationId xmlns:a16="http://schemas.microsoft.com/office/drawing/2014/main" id="{DB2DAE84-1DF5-9588-833D-693A6DF1851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433873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3">
            <a:extLst>
              <a:ext uri="{FF2B5EF4-FFF2-40B4-BE49-F238E27FC236}">
                <a16:creationId xmlns:a16="http://schemas.microsoft.com/office/drawing/2014/main" id="{B8A7B5B8-CB4B-EE4D-814E-19159464AA5A}"/>
              </a:ext>
            </a:extLst>
          </p:cNvPr>
          <p:cNvSpPr/>
          <p:nvPr/>
        </p:nvSpPr>
        <p:spPr>
          <a:xfrm>
            <a:off x="7381125" y="3299635"/>
            <a:ext cx="455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Timely Identification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When did actions occur, and how quickly were they identified?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3" name="Google Shape;523;p13" descr="Checkbox Checked with solid fill">
            <a:extLst>
              <a:ext uri="{FF2B5EF4-FFF2-40B4-BE49-F238E27FC236}">
                <a16:creationId xmlns:a16="http://schemas.microsoft.com/office/drawing/2014/main" id="{4A510AC5-0EBA-F069-70A4-62F0A77348F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6270261" y="313478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3">
            <a:extLst>
              <a:ext uri="{FF2B5EF4-FFF2-40B4-BE49-F238E27FC236}">
                <a16:creationId xmlns:a16="http://schemas.microsoft.com/office/drawing/2014/main" id="{5C1B28B3-8E37-8708-071B-465A9DDC6695}"/>
              </a:ext>
            </a:extLst>
          </p:cNvPr>
          <p:cNvSpPr/>
          <p:nvPr/>
        </p:nvSpPr>
        <p:spPr>
          <a:xfrm>
            <a:off x="7381125" y="4503585"/>
            <a:ext cx="4295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Regulatory Implications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Was regulated data (PII, PHI, PCI) affected?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5" name="Google Shape;525;p13" descr="Checkbox Checked with solid fill">
            <a:extLst>
              <a:ext uri="{FF2B5EF4-FFF2-40B4-BE49-F238E27FC236}">
                <a16:creationId xmlns:a16="http://schemas.microsoft.com/office/drawing/2014/main" id="{40EEC4E4-FAA4-DD91-6CD1-3FD5FB6E045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6270261" y="433873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56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>
          <a:extLst>
            <a:ext uri="{FF2B5EF4-FFF2-40B4-BE49-F238E27FC236}">
              <a16:creationId xmlns:a16="http://schemas.microsoft.com/office/drawing/2014/main" id="{342D773E-D8AC-9DC8-61F4-B19711E87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3">
            <a:extLst>
              <a:ext uri="{FF2B5EF4-FFF2-40B4-BE49-F238E27FC236}">
                <a16:creationId xmlns:a16="http://schemas.microsoft.com/office/drawing/2014/main" id="{2ACF9DEF-4A32-54A7-E184-6F6B65433F66}"/>
              </a:ext>
            </a:extLst>
          </p:cNvPr>
          <p:cNvSpPr/>
          <p:nvPr/>
        </p:nvSpPr>
        <p:spPr>
          <a:xfrm>
            <a:off x="1328426" y="2347909"/>
            <a:ext cx="97213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THE INSURER</a:t>
            </a:r>
          </a:p>
        </p:txBody>
      </p:sp>
      <p:sp>
        <p:nvSpPr>
          <p:cNvPr id="515" name="Google Shape;515;p13">
            <a:extLst>
              <a:ext uri="{FF2B5EF4-FFF2-40B4-BE49-F238E27FC236}">
                <a16:creationId xmlns:a16="http://schemas.microsoft.com/office/drawing/2014/main" id="{CA1D23CA-87BF-D071-CDAE-557042B968C4}"/>
              </a:ext>
            </a:extLst>
          </p:cNvPr>
          <p:cNvSpPr/>
          <p:nvPr/>
        </p:nvSpPr>
        <p:spPr>
          <a:xfrm>
            <a:off x="1848998" y="3299635"/>
            <a:ext cx="3564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Verification of Loss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evidence confirms actual harm or liability?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13">
            <a:extLst>
              <a:ext uri="{FF2B5EF4-FFF2-40B4-BE49-F238E27FC236}">
                <a16:creationId xmlns:a16="http://schemas.microsoft.com/office/drawing/2014/main" id="{60F4F9D5-BF0D-5439-0291-C95EC6639A34}"/>
              </a:ext>
            </a:extLst>
          </p:cNvPr>
          <p:cNvSpPr txBox="1"/>
          <p:nvPr/>
        </p:nvSpPr>
        <p:spPr>
          <a:xfrm>
            <a:off x="2140200" y="1162022"/>
            <a:ext cx="79116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Visibility critical during an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>
                <a:solidFill>
                  <a:srgbClr val="40A4BC"/>
                </a:solidFill>
                <a:latin typeface="Inter"/>
                <a:ea typeface="Inter"/>
                <a:cs typeface="Inter"/>
                <a:sym typeface="Inter"/>
              </a:rPr>
              <a:t>Cyber Insurance Claim</a:t>
            </a:r>
            <a:endParaRPr sz="3800" b="1" dirty="0">
              <a:solidFill>
                <a:srgbClr val="40A4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7" name="Google Shape;517;p13" descr="Checkbox Checked with solid fill">
            <a:extLst>
              <a:ext uri="{FF2B5EF4-FFF2-40B4-BE49-F238E27FC236}">
                <a16:creationId xmlns:a16="http://schemas.microsoft.com/office/drawing/2014/main" id="{153BB36F-0970-54CB-28C2-AF0774EF78B4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313478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3">
            <a:extLst>
              <a:ext uri="{FF2B5EF4-FFF2-40B4-BE49-F238E27FC236}">
                <a16:creationId xmlns:a16="http://schemas.microsoft.com/office/drawing/2014/main" id="{DBD62865-BE98-41CC-0FB7-196F55CE139F}"/>
              </a:ext>
            </a:extLst>
          </p:cNvPr>
          <p:cNvSpPr/>
          <p:nvPr/>
        </p:nvSpPr>
        <p:spPr>
          <a:xfrm>
            <a:off x="1849000" y="4503585"/>
            <a:ext cx="388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Causality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Was it a result of poor hygiene, a zero day, or third party?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9" name="Google Shape;519;p13" descr="Checkbox Checked with solid fill">
            <a:extLst>
              <a:ext uri="{FF2B5EF4-FFF2-40B4-BE49-F238E27FC236}">
                <a16:creationId xmlns:a16="http://schemas.microsoft.com/office/drawing/2014/main" id="{468E6C3E-FC87-589C-655B-CF45ED3912A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433873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3">
            <a:extLst>
              <a:ext uri="{FF2B5EF4-FFF2-40B4-BE49-F238E27FC236}">
                <a16:creationId xmlns:a16="http://schemas.microsoft.com/office/drawing/2014/main" id="{CF601D5F-4228-A848-43DA-FDC26A22EE7A}"/>
              </a:ext>
            </a:extLst>
          </p:cNvPr>
          <p:cNvSpPr/>
          <p:nvPr/>
        </p:nvSpPr>
        <p:spPr>
          <a:xfrm>
            <a:off x="7381125" y="3299635"/>
            <a:ext cx="455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Documentation &amp; Timelines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Can the event be traced with high-fidelity logs or reconstructions?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3" name="Google Shape;523;p13" descr="Checkbox Checked with solid fill">
            <a:extLst>
              <a:ext uri="{FF2B5EF4-FFF2-40B4-BE49-F238E27FC236}">
                <a16:creationId xmlns:a16="http://schemas.microsoft.com/office/drawing/2014/main" id="{CA3908A2-378D-37F0-6769-6700952CE5C4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6270261" y="313478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3">
            <a:extLst>
              <a:ext uri="{FF2B5EF4-FFF2-40B4-BE49-F238E27FC236}">
                <a16:creationId xmlns:a16="http://schemas.microsoft.com/office/drawing/2014/main" id="{76BC1ECA-CE43-5CA6-F5A3-EB798812FF36}"/>
              </a:ext>
            </a:extLst>
          </p:cNvPr>
          <p:cNvSpPr/>
          <p:nvPr/>
        </p:nvSpPr>
        <p:spPr>
          <a:xfrm>
            <a:off x="7381125" y="4503585"/>
            <a:ext cx="4295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Forensic Confidence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Is the data complete, validated, and defensible?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5" name="Google Shape;525;p13" descr="Checkbox Checked with solid fill">
            <a:extLst>
              <a:ext uri="{FF2B5EF4-FFF2-40B4-BE49-F238E27FC236}">
                <a16:creationId xmlns:a16="http://schemas.microsoft.com/office/drawing/2014/main" id="{7F21378C-11A2-3030-4E9A-3270705843E2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6270261" y="433873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84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>
          <a:extLst>
            <a:ext uri="{FF2B5EF4-FFF2-40B4-BE49-F238E27FC236}">
              <a16:creationId xmlns:a16="http://schemas.microsoft.com/office/drawing/2014/main" id="{526D1F96-EFD0-D888-7942-997526812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3">
            <a:extLst>
              <a:ext uri="{FF2B5EF4-FFF2-40B4-BE49-F238E27FC236}">
                <a16:creationId xmlns:a16="http://schemas.microsoft.com/office/drawing/2014/main" id="{F8DA6A6D-E372-B1F4-919D-F4DCC8553078}"/>
              </a:ext>
            </a:extLst>
          </p:cNvPr>
          <p:cNvSpPr/>
          <p:nvPr/>
        </p:nvSpPr>
        <p:spPr>
          <a:xfrm>
            <a:off x="1848998" y="2708757"/>
            <a:ext cx="3564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Behavior Anomalies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Lateral movement, protocol misuse, privilege escalation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6" name="Google Shape;516;p13">
            <a:extLst>
              <a:ext uri="{FF2B5EF4-FFF2-40B4-BE49-F238E27FC236}">
                <a16:creationId xmlns:a16="http://schemas.microsoft.com/office/drawing/2014/main" id="{FFE07946-3295-AAF3-1BED-220F42DBA4D8}"/>
              </a:ext>
            </a:extLst>
          </p:cNvPr>
          <p:cNvSpPr txBox="1"/>
          <p:nvPr/>
        </p:nvSpPr>
        <p:spPr>
          <a:xfrm>
            <a:off x="2140200" y="992837"/>
            <a:ext cx="79116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Visibility critical during an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dirty="0">
                <a:solidFill>
                  <a:srgbClr val="00B38F"/>
                </a:solidFill>
                <a:latin typeface="Inter"/>
                <a:ea typeface="Inter"/>
                <a:cs typeface="Inter"/>
                <a:sym typeface="Inter"/>
              </a:rPr>
              <a:t>Threat Hunts</a:t>
            </a:r>
            <a:endParaRPr sz="3800" b="1" dirty="0">
              <a:solidFill>
                <a:srgbClr val="00B38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7" name="Google Shape;517;p13" descr="Checkbox Checked with solid fill">
            <a:extLst>
              <a:ext uri="{FF2B5EF4-FFF2-40B4-BE49-F238E27FC236}">
                <a16:creationId xmlns:a16="http://schemas.microsoft.com/office/drawing/2014/main" id="{5DC7D3EB-06E5-252F-2E81-7A4371895B37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254390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3">
            <a:extLst>
              <a:ext uri="{FF2B5EF4-FFF2-40B4-BE49-F238E27FC236}">
                <a16:creationId xmlns:a16="http://schemas.microsoft.com/office/drawing/2014/main" id="{ED45578E-AEFC-7BB5-0428-72570CF389D5}"/>
              </a:ext>
            </a:extLst>
          </p:cNvPr>
          <p:cNvSpPr/>
          <p:nvPr/>
        </p:nvSpPr>
        <p:spPr>
          <a:xfrm>
            <a:off x="1849000" y="3912707"/>
            <a:ext cx="388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Unusual Data Access </a:t>
            </a:r>
            <a:b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Out of pattern queries or downloads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9" name="Google Shape;519;p13" descr="Checkbox Checked with solid fill">
            <a:extLst>
              <a:ext uri="{FF2B5EF4-FFF2-40B4-BE49-F238E27FC236}">
                <a16:creationId xmlns:a16="http://schemas.microsoft.com/office/drawing/2014/main" id="{5880FC79-BA36-88E3-E565-8440F1A41BF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374785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3">
            <a:extLst>
              <a:ext uri="{FF2B5EF4-FFF2-40B4-BE49-F238E27FC236}">
                <a16:creationId xmlns:a16="http://schemas.microsoft.com/office/drawing/2014/main" id="{90E1ACEE-21AA-23ED-9549-30FB9E94A275}"/>
              </a:ext>
            </a:extLst>
          </p:cNvPr>
          <p:cNvSpPr/>
          <p:nvPr/>
        </p:nvSpPr>
        <p:spPr>
          <a:xfrm>
            <a:off x="1848998" y="5116657"/>
            <a:ext cx="356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East/West Traffic Visibility </a:t>
            </a: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internal Movements often evade perimeter tools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1" name="Google Shape;521;p13" descr="Checkbox Checked with solid fill">
            <a:extLst>
              <a:ext uri="{FF2B5EF4-FFF2-40B4-BE49-F238E27FC236}">
                <a16:creationId xmlns:a16="http://schemas.microsoft.com/office/drawing/2014/main" id="{50EF2248-AE0B-1162-3888-89ECD1044CF4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738136" y="495180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3">
            <a:extLst>
              <a:ext uri="{FF2B5EF4-FFF2-40B4-BE49-F238E27FC236}">
                <a16:creationId xmlns:a16="http://schemas.microsoft.com/office/drawing/2014/main" id="{A55F11B5-0512-F220-1DA0-04262F05B535}"/>
              </a:ext>
            </a:extLst>
          </p:cNvPr>
          <p:cNvSpPr/>
          <p:nvPr/>
        </p:nvSpPr>
        <p:spPr>
          <a:xfrm>
            <a:off x="7381125" y="2708757"/>
            <a:ext cx="4554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Context-Rich Telemetry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eyond logs/metadata…what was actually happening at the application and data layer?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3" name="Google Shape;523;p13" descr="Checkbox Checked with solid fill">
            <a:extLst>
              <a:ext uri="{FF2B5EF4-FFF2-40B4-BE49-F238E27FC236}">
                <a16:creationId xmlns:a16="http://schemas.microsoft.com/office/drawing/2014/main" id="{4E5480CE-010A-2F69-1FFD-AB5FB3F8B64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6270261" y="254390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3">
            <a:extLst>
              <a:ext uri="{FF2B5EF4-FFF2-40B4-BE49-F238E27FC236}">
                <a16:creationId xmlns:a16="http://schemas.microsoft.com/office/drawing/2014/main" id="{BEF185C0-C560-E1E0-8D60-F3F0846399E6}"/>
              </a:ext>
            </a:extLst>
          </p:cNvPr>
          <p:cNvSpPr/>
          <p:nvPr/>
        </p:nvSpPr>
        <p:spPr>
          <a:xfrm>
            <a:off x="7381125" y="3912707"/>
            <a:ext cx="4295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Historical Depth </a:t>
            </a:r>
            <a:br>
              <a:rPr lang="en-US" sz="1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16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Ability to go back weeks/months to find dormant IOCs or slow-moving threats</a:t>
            </a:r>
            <a:endParaRPr sz="16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5" name="Google Shape;525;p13" descr="Checkbox Checked with solid fill">
            <a:extLst>
              <a:ext uri="{FF2B5EF4-FFF2-40B4-BE49-F238E27FC236}">
                <a16:creationId xmlns:a16="http://schemas.microsoft.com/office/drawing/2014/main" id="{B716DFCA-977D-6E91-BAAF-F296DF6F4586}"/>
              </a:ext>
            </a:extLst>
          </p:cNvPr>
          <p:cNvPicPr preferRelativeResize="0"/>
          <p:nvPr/>
        </p:nvPicPr>
        <p:blipFill rotWithShape="1">
          <a:blip r:embed="rId3">
            <a:alphaModFix/>
            <a:lum bright="70000" contrast="-70000"/>
          </a:blip>
          <a:srcRect/>
          <a:stretch/>
        </p:blipFill>
        <p:spPr>
          <a:xfrm>
            <a:off x="6270261" y="374785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790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15016c3e4_0_36"/>
          <p:cNvSpPr txBox="1"/>
          <p:nvPr/>
        </p:nvSpPr>
        <p:spPr>
          <a:xfrm>
            <a:off x="524786" y="461175"/>
            <a:ext cx="116673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Overlap: Critical Visibility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endParaRPr lang="en-US" sz="38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02" name="Google Shape;102;g2815016c3e4_0_36"/>
          <p:cNvGraphicFramePr/>
          <p:nvPr>
            <p:extLst>
              <p:ext uri="{D42A27DB-BD31-4B8C-83A1-F6EECF244321}">
                <p14:modId xmlns:p14="http://schemas.microsoft.com/office/powerpoint/2010/main" val="616371204"/>
              </p:ext>
            </p:extLst>
          </p:nvPr>
        </p:nvGraphicFramePr>
        <p:xfrm>
          <a:off x="732214" y="1214467"/>
          <a:ext cx="10542125" cy="475161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68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84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rgbClr val="29D5E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Common Need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solidFill>
                            <a:srgbClr val="29D5E3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Why It Matters</a:t>
                      </a:r>
                      <a:endParaRPr sz="1800" b="1" dirty="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73150" marR="73150" marT="73150" marB="73150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396709"/>
                  </a:ext>
                </a:extLst>
              </a:tr>
              <a:tr h="3985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Full Session Visibility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Reconstructing attacker behavior, user actions, and data flows.</a:t>
                      </a:r>
                    </a:p>
                  </a:txBody>
                  <a:tcPr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13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Payload-Level Context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Metadata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: “user X accessed db Y at 10:42am from IP Z”</a:t>
                      </a: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Payload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: “User X ran this SQL query: SELECT * FROM customer_ssn WHERE income &gt; 100000, and 500 sensitive records were returned”, files, emails</a:t>
                      </a:r>
                    </a:p>
                  </a:txBody>
                  <a:tcPr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5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Lateral Movement Detection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Key to understanding scope and hunting hidden threats.</a:t>
                      </a:r>
                    </a:p>
                  </a:txBody>
                  <a:tcPr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5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Exposure Insights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Needed to assess breach impact or reporting requirements.</a:t>
                      </a:r>
                    </a:p>
                  </a:txBody>
                  <a:tcPr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9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Time-Aligned Telemetry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High-resolution, correlated across users, apps, and systems.</a:t>
                      </a:r>
                    </a:p>
                  </a:txBody>
                  <a:tcPr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9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bg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Long-Term Retention</a:t>
                      </a:r>
                    </a:p>
                  </a:txBody>
                  <a:tcPr marL="73150" marR="73150" marT="73150" marB="7315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Necessary for delayed threats, validation of historical data access, and supporting investigations or claims that emerge months after the initial incident.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30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WireX Template 11-15-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thway">
      <a:majorFont>
        <a:latin typeface="Pathway Gothic One"/>
        <a:ea typeface=""/>
        <a:cs typeface=""/>
      </a:majorFont>
      <a:minorFont>
        <a:latin typeface="Pathway Gothic O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ireX Template 11-15-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thway">
      <a:majorFont>
        <a:latin typeface="Pathway Gothic One"/>
        <a:ea typeface=""/>
        <a:cs typeface=""/>
      </a:majorFont>
      <a:minorFont>
        <a:latin typeface="Pathway Gothic O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WireX Template 11-15-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thway">
      <a:majorFont>
        <a:latin typeface="Pathway Gothic One"/>
        <a:ea typeface=""/>
        <a:cs typeface=""/>
      </a:majorFont>
      <a:minorFont>
        <a:latin typeface="Pathway Gothic O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WireX Template 11-15-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thway">
      <a:majorFont>
        <a:latin typeface="Pathway Gothic One"/>
        <a:ea typeface=""/>
        <a:cs typeface=""/>
      </a:majorFont>
      <a:minorFont>
        <a:latin typeface="Pathway Gothic O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242738</TotalTime>
  <Words>1386</Words>
  <Application>Microsoft Office PowerPoint</Application>
  <PresentationFormat>Widescreen</PresentationFormat>
  <Paragraphs>168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Helvetica</vt:lpstr>
      <vt:lpstr>Inter</vt:lpstr>
      <vt:lpstr>Inter Black</vt:lpstr>
      <vt:lpstr>Inter Light</vt:lpstr>
      <vt:lpstr>Inter SemiBold</vt:lpstr>
      <vt:lpstr>WireX Template 11-15-22</vt:lpstr>
      <vt:lpstr>1_WireX Template 11-15-22</vt:lpstr>
      <vt:lpstr>2_WireX Template 11-15-22</vt:lpstr>
      <vt:lpstr>3_WireX Template 11-15-22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Liran Liran</dc:creator>
  <cp:lastModifiedBy>Michael Davidson</cp:lastModifiedBy>
  <cp:revision>567</cp:revision>
  <dcterms:created xsi:type="dcterms:W3CDTF">2020-08-12T17:51:29Z</dcterms:created>
  <dcterms:modified xsi:type="dcterms:W3CDTF">2025-05-28T10:55:35Z</dcterms:modified>
</cp:coreProperties>
</file>